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78" r:id="rId4"/>
    <p:sldId id="257" r:id="rId5"/>
    <p:sldId id="258" r:id="rId6"/>
    <p:sldId id="259" r:id="rId7"/>
    <p:sldId id="260" r:id="rId8"/>
    <p:sldId id="261" r:id="rId9"/>
    <p:sldId id="279" r:id="rId10"/>
    <p:sldId id="262" r:id="rId11"/>
    <p:sldId id="263" r:id="rId12"/>
    <p:sldId id="264" r:id="rId13"/>
    <p:sldId id="280" r:id="rId14"/>
    <p:sldId id="266" r:id="rId15"/>
    <p:sldId id="267" r:id="rId16"/>
    <p:sldId id="268" r:id="rId17"/>
    <p:sldId id="269" r:id="rId18"/>
    <p:sldId id="270" r:id="rId19"/>
    <p:sldId id="271" r:id="rId20"/>
    <p:sldId id="281" r:id="rId21"/>
    <p:sldId id="272" r:id="rId22"/>
    <p:sldId id="273" r:id="rId23"/>
    <p:sldId id="274" r:id="rId24"/>
    <p:sldId id="282" r:id="rId25"/>
    <p:sldId id="275" r:id="rId26"/>
    <p:sldId id="276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" id="{5FA8440F-8E22-48F4-AFB1-8F20CD24BA33}">
          <p14:sldIdLst>
            <p14:sldId id="256"/>
            <p14:sldId id="277"/>
          </p14:sldIdLst>
        </p14:section>
        <p14:section name="Introduction" id="{010E6692-88D3-4BE7-8475-DD43951533D5}">
          <p14:sldIdLst>
            <p14:sldId id="278"/>
            <p14:sldId id="257"/>
            <p14:sldId id="258"/>
            <p14:sldId id="259"/>
            <p14:sldId id="260"/>
            <p14:sldId id="261"/>
          </p14:sldIdLst>
        </p14:section>
        <p14:section name="Processing Method" id="{8B31ABBA-3844-4C0E-8B9C-31AD063DA4B2}">
          <p14:sldIdLst>
            <p14:sldId id="279"/>
            <p14:sldId id="262"/>
            <p14:sldId id="263"/>
            <p14:sldId id="264"/>
          </p14:sldIdLst>
        </p14:section>
        <p14:section name="Proposed Architecture" id="{E97BEBA3-7C39-4506-9528-067D43B2BB67}">
          <p14:sldIdLst>
            <p14:sldId id="280"/>
            <p14:sldId id="266"/>
            <p14:sldId id="267"/>
            <p14:sldId id="268"/>
            <p14:sldId id="269"/>
            <p14:sldId id="270"/>
            <p14:sldId id="271"/>
          </p14:sldIdLst>
        </p14:section>
        <p14:section name="Implementation and Comparison" id="{C70ECD54-97AD-45BC-A5F6-FAF2AB92F4D2}">
          <p14:sldIdLst>
            <p14:sldId id="281"/>
            <p14:sldId id="272"/>
            <p14:sldId id="273"/>
            <p14:sldId id="274"/>
          </p14:sldIdLst>
        </p14:section>
        <p14:section name="Conclusion and Future Work" id="{745F8F73-9A99-40D6-8E2F-BF07C1E2EAF1}">
          <p14:sldIdLst>
            <p14:sldId id="282"/>
            <p14:sldId id="275"/>
          </p14:sldIdLst>
        </p14:section>
        <p14:section name="End" id="{130EAC03-BC98-46FE-BD5D-AA2A8D2D841E}">
          <p14:sldIdLst>
            <p14:sldId id="276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6465" autoAdjust="0"/>
  </p:normalViewPr>
  <p:slideViewPr>
    <p:cSldViewPr snapToGrid="0">
      <p:cViewPr>
        <p:scale>
          <a:sx n="100" d="100"/>
          <a:sy n="100" d="100"/>
        </p:scale>
        <p:origin x="360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C4D29-64A8-463D-9EB6-D4BA53F80370}" type="datetimeFigureOut">
              <a:rPr lang="zh-CN" altLang="en-US" smtClean="0"/>
              <a:t>2013/8/9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796CB1A-A059-4F55-A2B2-EF1A4932D6B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图片占位符 8"/>
          <p:cNvSpPr>
            <a:spLocks noGrp="1"/>
          </p:cNvSpPr>
          <p:nvPr>
            <p:ph type="pic" sz="quarter" idx="13"/>
          </p:nvPr>
        </p:nvSpPr>
        <p:spPr>
          <a:xfrm>
            <a:off x="784225" y="4645025"/>
            <a:ext cx="914400" cy="914400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12" y="5219482"/>
            <a:ext cx="1523526" cy="138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768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C4D29-64A8-463D-9EB6-D4BA53F80370}" type="datetimeFigureOut">
              <a:rPr lang="zh-CN" altLang="en-US" smtClean="0"/>
              <a:t>2013/8/9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96CB1A-A059-4F55-A2B2-EF1A4932D6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2340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C4D29-64A8-463D-9EB6-D4BA53F80370}" type="datetimeFigureOut">
              <a:rPr lang="zh-CN" altLang="en-US" smtClean="0"/>
              <a:t>2013/8/9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96CB1A-A059-4F55-A2B2-EF1A4932D6B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5312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C4D29-64A8-463D-9EB6-D4BA53F80370}" type="datetimeFigureOut">
              <a:rPr lang="zh-CN" altLang="en-US" smtClean="0"/>
              <a:t>2013/8/9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96CB1A-A059-4F55-A2B2-EF1A4932D6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0206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C4D29-64A8-463D-9EB6-D4BA53F80370}" type="datetimeFigureOut">
              <a:rPr lang="zh-CN" altLang="en-US" smtClean="0"/>
              <a:t>2013/8/9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96CB1A-A059-4F55-A2B2-EF1A4932D6B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954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C4D29-64A8-463D-9EB6-D4BA53F80370}" type="datetimeFigureOut">
              <a:rPr lang="zh-CN" altLang="en-US" smtClean="0"/>
              <a:t>2013/8/9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96CB1A-A059-4F55-A2B2-EF1A4932D6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7280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C4D29-64A8-463D-9EB6-D4BA53F80370}" type="datetimeFigureOut">
              <a:rPr lang="zh-CN" altLang="en-US" smtClean="0"/>
              <a:t>2013/8/9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CB1A-A059-4F55-A2B2-EF1A4932D6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8334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C4D29-64A8-463D-9EB6-D4BA53F80370}" type="datetimeFigureOut">
              <a:rPr lang="zh-CN" altLang="en-US" smtClean="0"/>
              <a:t>2013/8/9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CB1A-A059-4F55-A2B2-EF1A4932D6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489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>
                <a:latin typeface="Ebrima" panose="02000000000000000000" pitchFamily="2" charset="0"/>
                <a:cs typeface="Ebrima" panose="02000000000000000000" pitchFamily="2" charset="0"/>
              </a:defRPr>
            </a:lvl1pPr>
            <a:lvl2pPr>
              <a:defRPr>
                <a:latin typeface="Ebrima" panose="02000000000000000000" pitchFamily="2" charset="0"/>
                <a:cs typeface="Ebrima" panose="02000000000000000000" pitchFamily="2" charset="0"/>
              </a:defRPr>
            </a:lvl2pPr>
            <a:lvl3pPr>
              <a:defRPr>
                <a:latin typeface="Ebrima" panose="02000000000000000000" pitchFamily="2" charset="0"/>
                <a:cs typeface="Ebrima" panose="02000000000000000000" pitchFamily="2" charset="0"/>
              </a:defRPr>
            </a:lvl3pPr>
            <a:lvl4pPr>
              <a:defRPr>
                <a:latin typeface="Ebrima" panose="02000000000000000000" pitchFamily="2" charset="0"/>
                <a:cs typeface="Ebrima" panose="02000000000000000000" pitchFamily="2" charset="0"/>
              </a:defRPr>
            </a:lvl4pPr>
            <a:lvl5pPr>
              <a:defRPr>
                <a:latin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C4D29-64A8-463D-9EB6-D4BA53F80370}" type="datetimeFigureOut">
              <a:rPr lang="zh-CN" altLang="en-US" smtClean="0"/>
              <a:t>2013/8/9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CB1A-A059-4F55-A2B2-EF1A4932D6B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12" y="5219482"/>
            <a:ext cx="1523526" cy="138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159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C4D29-64A8-463D-9EB6-D4BA53F80370}" type="datetimeFigureOut">
              <a:rPr lang="zh-CN" altLang="en-US" smtClean="0"/>
              <a:t>2013/8/9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96CB1A-A059-4F55-A2B2-EF1A4932D6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1192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C4D29-64A8-463D-9EB6-D4BA53F80370}" type="datetimeFigureOut">
              <a:rPr lang="zh-CN" altLang="en-US" smtClean="0"/>
              <a:t>2013/8/9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96CB1A-A059-4F55-A2B2-EF1A4932D6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77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C4D29-64A8-463D-9EB6-D4BA53F80370}" type="datetimeFigureOut">
              <a:rPr lang="zh-CN" altLang="en-US" smtClean="0"/>
              <a:t>2013/8/9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96CB1A-A059-4F55-A2B2-EF1A4932D6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9398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C4D29-64A8-463D-9EB6-D4BA53F80370}" type="datetimeFigureOut">
              <a:rPr lang="zh-CN" altLang="en-US" smtClean="0"/>
              <a:t>2013/8/9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CB1A-A059-4F55-A2B2-EF1A4932D6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923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C4D29-64A8-463D-9EB6-D4BA53F80370}" type="datetimeFigureOut">
              <a:rPr lang="zh-CN" altLang="en-US" smtClean="0"/>
              <a:t>2013/8/9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CB1A-A059-4F55-A2B2-EF1A4932D6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245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C4D29-64A8-463D-9EB6-D4BA53F80370}" type="datetimeFigureOut">
              <a:rPr lang="zh-CN" altLang="en-US" smtClean="0"/>
              <a:t>2013/8/9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CB1A-A059-4F55-A2B2-EF1A4932D6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7259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C4D29-64A8-463D-9EB6-D4BA53F80370}" type="datetimeFigureOut">
              <a:rPr lang="zh-CN" altLang="en-US" smtClean="0"/>
              <a:t>2013/8/9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96CB1A-A059-4F55-A2B2-EF1A4932D6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286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C4D29-64A8-463D-9EB6-D4BA53F80370}" type="datetimeFigureOut">
              <a:rPr lang="zh-CN" altLang="en-US" smtClean="0"/>
              <a:t>2013/8/9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796CB1A-A059-4F55-A2B2-EF1A4932D6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927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29416" y="627321"/>
            <a:ext cx="9266398" cy="2907187"/>
          </a:xfrm>
        </p:spPr>
        <p:txBody>
          <a:bodyPr>
            <a:normAutofit/>
          </a:bodyPr>
          <a:lstStyle/>
          <a:p>
            <a:pPr algn="ctr"/>
            <a:r>
              <a:rPr lang="en-US" altLang="zh-CN" sz="4800" dirty="0" smtClean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 High-Speed Elliptic Curve Cryptographic Processor </a:t>
            </a:r>
            <a:br>
              <a:rPr lang="en-US" altLang="zh-CN" sz="4800" dirty="0" smtClean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</a:br>
            <a:r>
              <a:rPr lang="en-US" altLang="zh-CN" sz="4800" dirty="0" smtClean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for Generic Curves over GF(</a:t>
            </a:r>
            <a:r>
              <a:rPr lang="en-US" altLang="zh-CN" sz="4800" i="1" dirty="0" smtClean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p</a:t>
            </a:r>
            <a:r>
              <a:rPr lang="en-US" altLang="zh-CN" sz="4400" dirty="0" smtClean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)</a:t>
            </a:r>
            <a:endParaRPr lang="zh-CN" altLang="en-US" sz="4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429416" y="3815345"/>
            <a:ext cx="8915399" cy="424935"/>
          </a:xfrm>
        </p:spPr>
        <p:txBody>
          <a:bodyPr/>
          <a:lstStyle/>
          <a:p>
            <a:pPr algn="ctr"/>
            <a:r>
              <a:rPr lang="en-US" altLang="zh-CN" dirty="0"/>
              <a:t>Yuan Ma, </a:t>
            </a:r>
            <a:r>
              <a:rPr lang="en-US" altLang="zh-CN" dirty="0" err="1"/>
              <a:t>Zongbin</a:t>
            </a:r>
            <a:r>
              <a:rPr lang="en-US" altLang="zh-CN" dirty="0"/>
              <a:t> Liu, </a:t>
            </a:r>
            <a:r>
              <a:rPr lang="en-US" altLang="zh-CN" u="sng" dirty="0" err="1">
                <a:solidFill>
                  <a:srgbClr val="FF0000"/>
                </a:solidFill>
              </a:rPr>
              <a:t>Wuqiong</a:t>
            </a:r>
            <a:r>
              <a:rPr lang="en-US" altLang="zh-CN" u="sng" dirty="0">
                <a:solidFill>
                  <a:srgbClr val="FF0000"/>
                </a:solidFill>
              </a:rPr>
              <a:t> Pan</a:t>
            </a:r>
            <a:r>
              <a:rPr lang="en-US" altLang="zh-CN" dirty="0"/>
              <a:t>, </a:t>
            </a:r>
            <a:r>
              <a:rPr lang="en-US" altLang="zh-CN" dirty="0" err="1"/>
              <a:t>Jiwu</a:t>
            </a:r>
            <a:r>
              <a:rPr lang="en-US" altLang="zh-CN" dirty="0"/>
              <a:t> Jing</a:t>
            </a:r>
            <a:endParaRPr lang="zh-CN" altLang="en-US" dirty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2660233" y="4392820"/>
            <a:ext cx="8915399" cy="8256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/>
              <a:t>State Key Laboratory of Information Security,</a:t>
            </a:r>
          </a:p>
          <a:p>
            <a:pPr algn="ctr"/>
            <a:r>
              <a:rPr lang="en-US" altLang="zh-CN" dirty="0"/>
              <a:t>Institute of Information Engineering, CAS, Beijing, China</a:t>
            </a:r>
            <a:endParaRPr lang="zh-CN" altLang="en-US" dirty="0"/>
          </a:p>
        </p:txBody>
      </p:sp>
      <p:sp>
        <p:nvSpPr>
          <p:cNvPr id="5" name="副标题 2"/>
          <p:cNvSpPr txBox="1">
            <a:spLocks/>
          </p:cNvSpPr>
          <p:nvPr/>
        </p:nvSpPr>
        <p:spPr>
          <a:xfrm>
            <a:off x="2660232" y="5370987"/>
            <a:ext cx="8915399" cy="8256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/>
              <a:t>SAC 2013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121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05846" y="628855"/>
            <a:ext cx="8911687" cy="1280890"/>
          </a:xfrm>
        </p:spPr>
        <p:txBody>
          <a:bodyPr/>
          <a:lstStyle/>
          <a:p>
            <a:r>
              <a:rPr lang="en-US" altLang="zh-CN" dirty="0"/>
              <a:t>Pipelined Montgomery Algorithm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1" y="2213345"/>
            <a:ext cx="7772400" cy="43434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209800" y="1418157"/>
            <a:ext cx="8412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Orup</a:t>
            </a:r>
            <a:r>
              <a:rPr lang="en-US" altLang="zh-CN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H.: Simplifying quotient determination in high-radix </a:t>
            </a:r>
            <a:r>
              <a:rPr lang="en-US" altLang="zh-CN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modular multiplication. In</a:t>
            </a:r>
            <a:r>
              <a:rPr lang="en-US" altLang="zh-CN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IEEE Symposium on Computer Arithmetic. </a:t>
            </a:r>
            <a:r>
              <a:rPr lang="en-US" altLang="zh-CN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1995</a:t>
            </a:r>
            <a:endParaRPr lang="zh-CN" altLang="en-US" dirty="0"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2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DSP Blocks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1060" y="1905000"/>
            <a:ext cx="7535197" cy="408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73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Processing Method for Pipelined Implementation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1905000"/>
            <a:ext cx="5768432" cy="44001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7650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chemeClr val="bg1">
                    <a:lumMod val="8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Introduction</a:t>
            </a:r>
          </a:p>
          <a:p>
            <a:r>
              <a:rPr lang="en-US" altLang="zh-CN" sz="2800" dirty="0" smtClean="0">
                <a:solidFill>
                  <a:schemeClr val="bg1">
                    <a:lumMod val="8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Processing Method</a:t>
            </a:r>
          </a:p>
          <a:p>
            <a:r>
              <a:rPr lang="en-US" altLang="zh-CN" sz="2800" dirty="0" smtClean="0">
                <a:solidFill>
                  <a:srgbClr val="C0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Proposed Architecture</a:t>
            </a:r>
          </a:p>
          <a:p>
            <a:r>
              <a:rPr lang="en-US" altLang="zh-CN" sz="2800" dirty="0" smtClean="0">
                <a:solidFill>
                  <a:schemeClr val="bg1">
                    <a:lumMod val="8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Implementation and Comparison</a:t>
            </a:r>
          </a:p>
          <a:p>
            <a:r>
              <a:rPr lang="en-US" altLang="zh-CN" sz="2800" dirty="0" smtClean="0">
                <a:solidFill>
                  <a:schemeClr val="bg1">
                    <a:lumMod val="85000"/>
                  </a:schemeClr>
                </a:solidFill>
              </a:rPr>
              <a:t>Conclusion </a:t>
            </a:r>
            <a:r>
              <a:rPr lang="en-US" altLang="zh-CN" sz="2800" dirty="0">
                <a:solidFill>
                  <a:schemeClr val="bg1">
                    <a:lumMod val="85000"/>
                  </a:schemeClr>
                </a:solidFill>
              </a:rPr>
              <a:t>and Future Work</a:t>
            </a:r>
            <a:endParaRPr lang="zh-CN" altLang="en-US" sz="2800" dirty="0">
              <a:solidFill>
                <a:schemeClr val="bg1">
                  <a:lumMod val="8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75700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Montgomery Multiplier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925" y="1594164"/>
            <a:ext cx="7812560" cy="305337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048861" y="5032813"/>
            <a:ext cx="48814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Processing </a:t>
            </a:r>
            <a:r>
              <a:rPr lang="en-US" altLang="zh-CN" sz="3200" dirty="0" smtClean="0"/>
              <a:t>Element (PE)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5436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963" y="1264555"/>
            <a:ext cx="9445388" cy="3629341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958585" y="4949566"/>
            <a:ext cx="18117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PE Array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28385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3911" y="1239031"/>
            <a:ext cx="8915400" cy="3440876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384751" y="5011549"/>
            <a:ext cx="5519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Redundant Number Adder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5541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ECC Processor Architecture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4430" y="1548373"/>
            <a:ext cx="6908675" cy="449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12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</a:t>
            </a:r>
            <a:r>
              <a:rPr lang="en-US" altLang="zh-CN" dirty="0" smtClean="0"/>
              <a:t>lliptic Curve Arithmetic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/>
              <a:t>Modular </a:t>
            </a:r>
            <a:r>
              <a:rPr lang="en-US" altLang="zh-CN" sz="2000" dirty="0" smtClean="0"/>
              <a:t>Adder/</a:t>
            </a:r>
            <a:r>
              <a:rPr lang="en-US" altLang="zh-CN" sz="2000" dirty="0" err="1" smtClean="0"/>
              <a:t>Subtracter</a:t>
            </a:r>
            <a:endParaRPr lang="en-US" altLang="zh-CN" sz="2000" dirty="0" smtClean="0"/>
          </a:p>
          <a:p>
            <a:pPr lvl="1"/>
            <a:r>
              <a:rPr lang="en-US" altLang="zh-CN" sz="1800" dirty="0"/>
              <a:t>straightforward integer </a:t>
            </a:r>
            <a:r>
              <a:rPr lang="en-US" altLang="zh-CN" sz="1800" dirty="0" smtClean="0"/>
              <a:t>addition/subtraction </a:t>
            </a:r>
            <a:r>
              <a:rPr lang="en-US" altLang="zh-CN" sz="1800" dirty="0"/>
              <a:t>without modular reduction</a:t>
            </a:r>
          </a:p>
          <a:p>
            <a:pPr lvl="1"/>
            <a:r>
              <a:rPr lang="en-US" altLang="zh-CN" sz="1800" dirty="0"/>
              <a:t>As an alternative, the </a:t>
            </a:r>
            <a:r>
              <a:rPr lang="en-US" altLang="zh-CN" sz="1800" dirty="0" smtClean="0"/>
              <a:t>modular reduction </a:t>
            </a:r>
            <a:r>
              <a:rPr lang="en-US" altLang="zh-CN" sz="1800" dirty="0"/>
              <a:t>is performed by the Montgomery multiplication with an expanded </a:t>
            </a:r>
            <a:r>
              <a:rPr lang="en-US" altLang="zh-CN" sz="1800" dirty="0" smtClean="0"/>
              <a:t>R</a:t>
            </a:r>
          </a:p>
          <a:p>
            <a:pPr lvl="1"/>
            <a:endParaRPr lang="en-US" altLang="zh-CN" sz="1800" dirty="0"/>
          </a:p>
          <a:p>
            <a:pPr lvl="1"/>
            <a:endParaRPr lang="en-US" altLang="zh-CN" sz="1800" dirty="0" smtClean="0"/>
          </a:p>
          <a:p>
            <a:r>
              <a:rPr lang="en-US" altLang="zh-CN" sz="2000" dirty="0"/>
              <a:t>Point Doubling and </a:t>
            </a:r>
            <a:r>
              <a:rPr lang="en-US" altLang="zh-CN" sz="2000" dirty="0" smtClean="0"/>
              <a:t>Addition</a:t>
            </a:r>
          </a:p>
          <a:p>
            <a:pPr lvl="1"/>
            <a:r>
              <a:rPr lang="en-US" altLang="zh-CN" sz="1800" dirty="0" err="1"/>
              <a:t>Jacobian</a:t>
            </a:r>
            <a:r>
              <a:rPr lang="en-US" altLang="zh-CN" sz="1800" dirty="0"/>
              <a:t> projective </a:t>
            </a:r>
            <a:r>
              <a:rPr lang="en-US" altLang="zh-CN" sz="1800" dirty="0" smtClean="0"/>
              <a:t>coordinates</a:t>
            </a:r>
          </a:p>
          <a:p>
            <a:pPr lvl="1"/>
            <a:r>
              <a:rPr lang="en-US" altLang="zh-CN" sz="1800" dirty="0" smtClean="0"/>
              <a:t>successive multiplications </a:t>
            </a:r>
            <a:r>
              <a:rPr lang="en-US" altLang="zh-CN" sz="1800" dirty="0"/>
              <a:t>can be performed </a:t>
            </a:r>
            <a:r>
              <a:rPr lang="en-US" altLang="zh-CN" sz="1800" dirty="0" smtClean="0"/>
              <a:t>independently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750474" y="3699245"/>
            <a:ext cx="407207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+ B mod M 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B 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∈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0,8M)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 M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4M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∈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0,8M)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86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SCA Resistance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/>
              <a:t>randomized </a:t>
            </a:r>
            <a:r>
              <a:rPr lang="en-US" altLang="zh-CN" sz="2000" dirty="0" err="1"/>
              <a:t>Jacobian</a:t>
            </a:r>
            <a:r>
              <a:rPr lang="en-US" altLang="zh-CN" sz="2000" dirty="0"/>
              <a:t> coordinates method against </a:t>
            </a:r>
            <a:r>
              <a:rPr lang="en-US" altLang="zh-CN" sz="2000" dirty="0" smtClean="0"/>
              <a:t>DPA</a:t>
            </a:r>
          </a:p>
          <a:p>
            <a:pPr lvl="1"/>
            <a:r>
              <a:rPr lang="en-US" altLang="zh-CN" sz="1800" dirty="0"/>
              <a:t>executed only twice or </a:t>
            </a:r>
            <a:r>
              <a:rPr lang="en-US" altLang="zh-CN" sz="1800" dirty="0" smtClean="0"/>
              <a:t>once</a:t>
            </a:r>
          </a:p>
          <a:p>
            <a:pPr lvl="1"/>
            <a:r>
              <a:rPr lang="en-US" altLang="zh-CN" sz="1800" dirty="0"/>
              <a:t>no impact on the area and little decrease in the </a:t>
            </a:r>
            <a:r>
              <a:rPr lang="en-US" altLang="zh-CN" sz="1800" dirty="0" smtClean="0"/>
              <a:t>speed</a:t>
            </a:r>
            <a:endParaRPr lang="en-US" altLang="zh-CN" sz="1800" dirty="0"/>
          </a:p>
          <a:p>
            <a:r>
              <a:rPr lang="en-US" altLang="zh-CN" sz="2000" dirty="0"/>
              <a:t>a window method presented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in [4] against </a:t>
            </a:r>
            <a:r>
              <a:rPr lang="en-US" altLang="zh-CN" sz="2000" dirty="0" smtClean="0"/>
              <a:t>SPA</a:t>
            </a:r>
          </a:p>
          <a:p>
            <a:pPr lvl="1"/>
            <a:r>
              <a:rPr lang="en-US" altLang="zh-CN" sz="1800" dirty="0" smtClean="0"/>
              <a:t>2</a:t>
            </a:r>
            <a:r>
              <a:rPr lang="en-US" altLang="zh-CN" sz="1800" baseline="30000" dirty="0" smtClean="0"/>
              <a:t>w</a:t>
            </a:r>
            <a:r>
              <a:rPr lang="zh-CN" altLang="en-US" sz="1800" baseline="30000" dirty="0" smtClean="0"/>
              <a:t>－</a:t>
            </a:r>
            <a:r>
              <a:rPr lang="en-US" altLang="zh-CN" sz="1800" baseline="30000" dirty="0" smtClean="0"/>
              <a:t>1</a:t>
            </a:r>
            <a:r>
              <a:rPr lang="zh-CN" altLang="en-US" sz="1800" dirty="0" smtClean="0"/>
              <a:t>＋</a:t>
            </a:r>
            <a:r>
              <a:rPr lang="en-US" altLang="zh-CN" sz="1800" baseline="30000" dirty="0" smtClean="0"/>
              <a:t> </a:t>
            </a:r>
            <a:r>
              <a:rPr lang="en-US" altLang="zh-CN" sz="1800" dirty="0" err="1" smtClean="0"/>
              <a:t>tw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point doublings and </a:t>
            </a:r>
            <a:r>
              <a:rPr lang="en-US" altLang="zh-CN" sz="1800" dirty="0" smtClean="0"/>
              <a:t>2</a:t>
            </a:r>
            <a:r>
              <a:rPr lang="en-US" altLang="zh-CN" sz="1800" baseline="30000" dirty="0" smtClean="0"/>
              <a:t>w</a:t>
            </a:r>
            <a:r>
              <a:rPr lang="zh-CN" altLang="en-US" sz="1800" baseline="30000" dirty="0" smtClean="0"/>
              <a:t>－</a:t>
            </a:r>
            <a:r>
              <a:rPr lang="en-US" altLang="zh-CN" sz="1800" baseline="30000" dirty="0" smtClean="0"/>
              <a:t>1</a:t>
            </a:r>
            <a:r>
              <a:rPr lang="zh-CN" altLang="en-US" sz="1800" dirty="0"/>
              <a:t>＋</a:t>
            </a:r>
            <a:r>
              <a:rPr lang="en-US" altLang="zh-CN" sz="1800" dirty="0" smtClean="0"/>
              <a:t>t</a:t>
            </a:r>
            <a:r>
              <a:rPr lang="zh-CN" altLang="en-US" sz="1800" dirty="0" smtClean="0"/>
              <a:t>－</a:t>
            </a:r>
            <a:r>
              <a:rPr lang="en-US" altLang="zh-CN" sz="1800" dirty="0"/>
              <a:t>1 point additions, </a:t>
            </a:r>
            <a:r>
              <a:rPr lang="en-US" altLang="zh-CN" sz="1800" dirty="0" smtClean="0"/>
              <a:t>window </a:t>
            </a:r>
            <a:r>
              <a:rPr lang="en-US" altLang="zh-CN" sz="1800" dirty="0"/>
              <a:t>size </a:t>
            </a:r>
            <a:r>
              <a:rPr lang="en-US" altLang="zh-CN" sz="1800" dirty="0" smtClean="0"/>
              <a:t>w, the </a:t>
            </a:r>
            <a:r>
              <a:rPr lang="en-US" altLang="zh-CN" sz="1800" dirty="0"/>
              <a:t>number of </a:t>
            </a:r>
            <a:r>
              <a:rPr lang="en-US" altLang="zh-CN" sz="1800" dirty="0" smtClean="0"/>
              <a:t>words t</a:t>
            </a:r>
            <a:endParaRPr lang="en-US" altLang="zh-CN" sz="1800" dirty="0"/>
          </a:p>
          <a:p>
            <a:pPr lvl="1"/>
            <a:r>
              <a:rPr lang="en-US" altLang="zh-CN" sz="1800" dirty="0"/>
              <a:t>implemented by block RAMs which are abundant in modern </a:t>
            </a:r>
            <a:r>
              <a:rPr lang="en-US" altLang="zh-CN" sz="1800" dirty="0" smtClean="0"/>
              <a:t>FPGAs</a:t>
            </a:r>
          </a:p>
          <a:p>
            <a:pPr lvl="1"/>
            <a:r>
              <a:rPr lang="en-US" altLang="zh-CN" sz="1800" dirty="0"/>
              <a:t>acceptable for our design</a:t>
            </a:r>
            <a:endParaRPr lang="zh-CN" altLang="en-US" sz="1800" dirty="0"/>
          </a:p>
          <a:p>
            <a:endParaRPr lang="zh-CN" altLang="en-US" sz="2000" dirty="0"/>
          </a:p>
        </p:txBody>
      </p:sp>
      <p:sp>
        <p:nvSpPr>
          <p:cNvPr id="4" name="矩形 3"/>
          <p:cNvSpPr/>
          <p:nvPr/>
        </p:nvSpPr>
        <p:spPr>
          <a:xfrm>
            <a:off x="2589212" y="5649612"/>
            <a:ext cx="73415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 smtClean="0"/>
              <a:t>M</a:t>
            </a:r>
            <a:r>
              <a:rPr lang="en-US" altLang="zh-CN" sz="1400" dirty="0"/>
              <a:t>ö</a:t>
            </a:r>
            <a:r>
              <a:rPr lang="zh-CN" altLang="en-US" sz="1400" dirty="0" smtClean="0"/>
              <a:t>ller</a:t>
            </a:r>
            <a:r>
              <a:rPr lang="zh-CN" altLang="en-US" sz="1400" dirty="0"/>
              <a:t>, B.: Securing elliptic curve point </a:t>
            </a:r>
            <a:r>
              <a:rPr lang="zh-CN" altLang="en-US" sz="1400" dirty="0" smtClean="0"/>
              <a:t>multiplication against </a:t>
            </a:r>
            <a:r>
              <a:rPr lang="zh-CN" altLang="en-US" sz="1400" dirty="0"/>
              <a:t>side-channel attacks</a:t>
            </a:r>
            <a:r>
              <a:rPr lang="zh-CN" altLang="en-US" sz="1400" dirty="0" smtClean="0"/>
              <a:t>. In ISC </a:t>
            </a:r>
            <a:r>
              <a:rPr lang="zh-CN" altLang="en-US" sz="1400" dirty="0"/>
              <a:t>2001. </a:t>
            </a:r>
          </a:p>
        </p:txBody>
      </p:sp>
    </p:spTree>
    <p:extLst>
      <p:ext uri="{BB962C8B-B14F-4D97-AF65-F5344CB8AC3E}">
        <p14:creationId xmlns:p14="http://schemas.microsoft.com/office/powerpoint/2010/main" val="276454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Introduction</a:t>
            </a:r>
          </a:p>
          <a:p>
            <a:r>
              <a:rPr lang="en-US" altLang="zh-CN" sz="28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Processing Method</a:t>
            </a:r>
          </a:p>
          <a:p>
            <a:r>
              <a:rPr lang="en-US" altLang="zh-CN" sz="28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Proposed Architecture</a:t>
            </a:r>
          </a:p>
          <a:p>
            <a:r>
              <a:rPr lang="en-US" altLang="zh-CN" sz="28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Implementation and Comparison</a:t>
            </a:r>
          </a:p>
          <a:p>
            <a:r>
              <a:rPr lang="en-US" altLang="zh-CN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Conclusion </a:t>
            </a:r>
            <a:r>
              <a:rPr lang="en-US" altLang="zh-CN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and Future Work</a:t>
            </a:r>
            <a:endParaRPr lang="zh-CN" altLang="en-US" sz="28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494146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chemeClr val="bg1">
                    <a:lumMod val="8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Introduction</a:t>
            </a:r>
          </a:p>
          <a:p>
            <a:r>
              <a:rPr lang="en-US" altLang="zh-CN" sz="2800" dirty="0" smtClean="0">
                <a:solidFill>
                  <a:schemeClr val="bg1">
                    <a:lumMod val="8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Processing Method</a:t>
            </a:r>
          </a:p>
          <a:p>
            <a:r>
              <a:rPr lang="en-US" altLang="zh-CN" sz="2800" dirty="0" smtClean="0">
                <a:solidFill>
                  <a:schemeClr val="bg1">
                    <a:lumMod val="8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Proposed Architecture</a:t>
            </a:r>
          </a:p>
          <a:p>
            <a:r>
              <a:rPr lang="en-US" altLang="zh-CN" sz="2800" dirty="0" smtClean="0">
                <a:solidFill>
                  <a:srgbClr val="C0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Implementation and Comparison</a:t>
            </a:r>
          </a:p>
          <a:p>
            <a:r>
              <a:rPr lang="en-US" altLang="zh-CN" sz="2800" dirty="0" smtClean="0">
                <a:solidFill>
                  <a:schemeClr val="bg1">
                    <a:lumMod val="85000"/>
                  </a:schemeClr>
                </a:solidFill>
              </a:rPr>
              <a:t>Conclusion </a:t>
            </a:r>
            <a:r>
              <a:rPr lang="en-US" altLang="zh-CN" sz="2800" dirty="0">
                <a:solidFill>
                  <a:schemeClr val="bg1">
                    <a:lumMod val="85000"/>
                  </a:schemeClr>
                </a:solidFill>
              </a:rPr>
              <a:t>and Future Work</a:t>
            </a:r>
            <a:endParaRPr lang="zh-CN" altLang="en-US" sz="2800" dirty="0">
              <a:solidFill>
                <a:schemeClr val="bg1">
                  <a:lumMod val="8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63989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Hardware Implementation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sz="2400" dirty="0"/>
              <a:t>Our ECC processor for 256-bit curves named </a:t>
            </a:r>
            <a:r>
              <a:rPr lang="en-US" altLang="zh-CN" sz="2400" i="1" dirty="0"/>
              <a:t>ECC-256p</a:t>
            </a:r>
            <a:r>
              <a:rPr lang="en-US" altLang="zh-CN" sz="2400" dirty="0"/>
              <a:t> is implemented on </a:t>
            </a:r>
            <a:r>
              <a:rPr lang="en-US" altLang="zh-CN" sz="2400" dirty="0" smtClean="0"/>
              <a:t>Xilinx </a:t>
            </a:r>
            <a:r>
              <a:rPr lang="en-US" altLang="zh-CN" sz="2400" dirty="0"/>
              <a:t>Virtex-4 </a:t>
            </a:r>
            <a:r>
              <a:rPr lang="en-US" altLang="zh-CN" sz="2400" dirty="0" smtClean="0"/>
              <a:t>and </a:t>
            </a:r>
            <a:r>
              <a:rPr lang="en-US" altLang="zh-CN" sz="2400" dirty="0"/>
              <a:t>Virtex-5 </a:t>
            </a:r>
            <a:r>
              <a:rPr lang="en-US" altLang="zh-CN" sz="2400" dirty="0" smtClean="0"/>
              <a:t>FPGA devices</a:t>
            </a:r>
          </a:p>
          <a:p>
            <a:r>
              <a:rPr lang="en-US" altLang="zh-CN" sz="2400" dirty="0" smtClean="0"/>
              <a:t>The </a:t>
            </a:r>
            <a:r>
              <a:rPr lang="en-US" altLang="zh-CN" sz="2400" dirty="0"/>
              <a:t>addition width is set to 54</a:t>
            </a:r>
          </a:p>
          <a:p>
            <a:r>
              <a:rPr lang="en-US" altLang="zh-CN" sz="2400" dirty="0" smtClean="0"/>
              <a:t>w </a:t>
            </a:r>
            <a:r>
              <a:rPr lang="en-US" altLang="zh-CN" sz="2400" dirty="0"/>
              <a:t>is set to 4. </a:t>
            </a:r>
            <a:r>
              <a:rPr lang="en-US" altLang="zh-CN" sz="2400" dirty="0" smtClean="0"/>
              <a:t>One </a:t>
            </a:r>
            <a:r>
              <a:rPr lang="en-US" altLang="zh-CN" sz="2400" dirty="0"/>
              <a:t>point multiplication requires </a:t>
            </a:r>
            <a:r>
              <a:rPr lang="en-US" altLang="zh-CN" sz="2400" dirty="0" smtClean="0"/>
              <a:t>264 doublings </a:t>
            </a:r>
            <a:r>
              <a:rPr lang="en-US" altLang="zh-CN" sz="2400" dirty="0"/>
              <a:t>and 71 additions at the cost of a pre-computed table with 15 </a:t>
            </a:r>
            <a:r>
              <a:rPr lang="en-US" altLang="zh-CN" sz="2400" dirty="0" smtClean="0"/>
              <a:t>points</a:t>
            </a:r>
          </a:p>
          <a:p>
            <a:r>
              <a:rPr lang="en-US" altLang="zh-CN" sz="2400" dirty="0">
                <a:solidFill>
                  <a:srgbClr val="FF0000"/>
                </a:solidFill>
              </a:rPr>
              <a:t>The critical path of ECC-256p is the addition of three 32-bit number in the PE</a:t>
            </a:r>
          </a:p>
          <a:p>
            <a:r>
              <a:rPr lang="en-US" altLang="zh-CN" sz="2400" dirty="0" smtClean="0"/>
              <a:t>The final </a:t>
            </a:r>
            <a:r>
              <a:rPr lang="en-US" altLang="zh-CN" sz="2400" dirty="0"/>
              <a:t>inversion at the end of the scalar multiplication is taken </a:t>
            </a:r>
            <a:r>
              <a:rPr lang="en-US" altLang="zh-CN" sz="2400" dirty="0" smtClean="0"/>
              <a:t>into account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8067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Results After PAR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5497024"/>
              </p:ext>
            </p:extLst>
          </p:nvPr>
        </p:nvGraphicFramePr>
        <p:xfrm>
          <a:off x="2592925" y="1325525"/>
          <a:ext cx="816722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3612"/>
                <a:gridCol w="40836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Operation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ECC-256p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MUL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35 (average 29)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ADD/SUB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Point Doubling (</a:t>
                      </a:r>
                      <a:r>
                        <a:rPr lang="en-US" altLang="zh-CN" dirty="0" err="1" smtClean="0"/>
                        <a:t>Jacobian</a:t>
                      </a:r>
                      <a:r>
                        <a:rPr lang="en-US" altLang="zh-CN" dirty="0" smtClean="0"/>
                        <a:t>)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232</a:t>
                      </a:r>
                      <a:endParaRPr lang="zh-CN" alt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Point Addition (</a:t>
                      </a:r>
                      <a:r>
                        <a:rPr lang="en-US" altLang="zh-CN" dirty="0" err="1" smtClean="0"/>
                        <a:t>Jacobian</a:t>
                      </a:r>
                      <a:r>
                        <a:rPr lang="en-US" altLang="zh-CN" dirty="0" smtClean="0"/>
                        <a:t>)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484</a:t>
                      </a:r>
                      <a:endParaRPr lang="zh-CN" alt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Inversion (Fermat)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13685</a:t>
                      </a:r>
                      <a:endParaRPr lang="zh-CN" alt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Point Multiplication (Window)</a:t>
                      </a:r>
                      <a:endParaRPr lang="zh-CN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109297</a:t>
                      </a:r>
                      <a:endParaRPr lang="zh-CN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694636"/>
              </p:ext>
            </p:extLst>
          </p:nvPr>
        </p:nvGraphicFramePr>
        <p:xfrm>
          <a:off x="2592925" y="4175248"/>
          <a:ext cx="81279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Virtex-4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Virtex-5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Slices</a:t>
                      </a:r>
                      <a:endParaRPr lang="zh-CN" alt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4655</a:t>
                      </a:r>
                      <a:endParaRPr lang="zh-CN" alt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1725</a:t>
                      </a:r>
                      <a:endParaRPr lang="zh-CN" alt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LUTs</a:t>
                      </a:r>
                      <a:endParaRPr lang="zh-CN" alt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5740 (4-input)</a:t>
                      </a:r>
                      <a:endParaRPr lang="zh-CN" alt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4177 (6-input)</a:t>
                      </a:r>
                      <a:endParaRPr lang="zh-CN" alt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Flip-flops</a:t>
                      </a:r>
                      <a:endParaRPr lang="zh-CN" alt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4876</a:t>
                      </a:r>
                      <a:endParaRPr lang="zh-CN" alt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4792</a:t>
                      </a:r>
                      <a:endParaRPr lang="zh-CN" alt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DSP blocks</a:t>
                      </a:r>
                      <a:endParaRPr lang="zh-CN" alt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37</a:t>
                      </a:r>
                      <a:endParaRPr lang="zh-CN" alt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37</a:t>
                      </a:r>
                      <a:endParaRPr lang="zh-CN" alt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BRAMs</a:t>
                      </a:r>
                      <a:endParaRPr lang="zh-CN" alt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11 (18 Kb)</a:t>
                      </a:r>
                      <a:endParaRPr lang="zh-CN" alt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 (36 Kb)</a:t>
                      </a:r>
                      <a:endParaRPr lang="zh-CN" alt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Frequency (Delay)</a:t>
                      </a:r>
                      <a:endParaRPr lang="zh-CN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250 MHz (0.44 </a:t>
                      </a:r>
                      <a:r>
                        <a:rPr lang="en-US" altLang="zh-CN" dirty="0" err="1" smtClean="0"/>
                        <a:t>ms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291 MHz (0.38 </a:t>
                      </a:r>
                      <a:r>
                        <a:rPr lang="en-US" altLang="zh-CN" dirty="0" err="1" smtClean="0"/>
                        <a:t>ms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1605517" y="2075120"/>
            <a:ext cx="898003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CN" dirty="0"/>
              <a:t>Clock </a:t>
            </a:r>
          </a:p>
          <a:p>
            <a:r>
              <a:rPr lang="en-US" altLang="zh-CN" dirty="0"/>
              <a:t>cycles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1605517" y="4924646"/>
            <a:ext cx="917239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CN" dirty="0" smtClean="0"/>
              <a:t>Area</a:t>
            </a:r>
          </a:p>
          <a:p>
            <a:r>
              <a:rPr lang="en-US" altLang="zh-CN" dirty="0" smtClean="0"/>
              <a:t>and</a:t>
            </a:r>
          </a:p>
          <a:p>
            <a:r>
              <a:rPr lang="en-US" altLang="zh-CN" dirty="0" smtClean="0"/>
              <a:t>Speed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402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Performance Comparison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331035"/>
              </p:ext>
            </p:extLst>
          </p:nvPr>
        </p:nvGraphicFramePr>
        <p:xfrm>
          <a:off x="2695537" y="1353879"/>
          <a:ext cx="7798798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147"/>
                <a:gridCol w="1020726"/>
                <a:gridCol w="1286539"/>
                <a:gridCol w="1403498"/>
                <a:gridCol w="1275907"/>
                <a:gridCol w="1052623"/>
                <a:gridCol w="1031358"/>
              </a:tblGrid>
              <a:tr h="370840">
                <a:tc>
                  <a:txBody>
                    <a:bodyPr/>
                    <a:lstStyle/>
                    <a:p>
                      <a:endParaRPr lang="zh-CN" sz="1800" kern="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Curve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Device</a:t>
                      </a:r>
                      <a:endParaRPr lang="zh-CN" sz="1600" kern="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Size (DSP)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Frequency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Delay</a:t>
                      </a:r>
                      <a:endParaRPr lang="zh-CN" sz="1600" kern="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SCA res.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Our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256 any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Virtex-5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1725 Slices (37 DSPs)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291 MHz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0.38 ms</a:t>
                      </a:r>
                      <a:endParaRPr lang="zh-CN" sz="1600" kern="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Yes</a:t>
                      </a:r>
                      <a:endParaRPr lang="zh-CN" sz="1600" kern="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Work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256 any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Virtex-4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4655 Slices (37 DSPs)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250 MHz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0.44 </a:t>
                      </a:r>
                      <a:r>
                        <a:rPr lang="en-US" sz="1600" kern="100" dirty="0" err="1">
                          <a:effectLst/>
                        </a:rPr>
                        <a:t>ms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Yes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[1]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lnT w="12700" cmpd="sng">
                      <a:noFill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256 any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</a:rPr>
                        <a:t>Stratix</a:t>
                      </a:r>
                      <a:r>
                        <a:rPr lang="en-US" sz="1600" kern="100" dirty="0">
                          <a:effectLst/>
                        </a:rPr>
                        <a:t> II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9177 ALM (96 DSPs)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157 MHz</a:t>
                      </a:r>
                      <a:endParaRPr lang="zh-CN" sz="1600" kern="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0.68 ms</a:t>
                      </a:r>
                      <a:endParaRPr lang="zh-CN" sz="1600" kern="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Yes</a:t>
                      </a:r>
                      <a:endParaRPr lang="zh-CN" sz="1600" kern="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[2]</a:t>
                      </a:r>
                      <a:endParaRPr lang="zh-CN" sz="1600" kern="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256 any</a:t>
                      </a:r>
                      <a:endParaRPr lang="zh-CN" sz="1600" kern="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Virtex-2 Pro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3529 Slices (36 MULTs)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67 MHz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2.35 </a:t>
                      </a:r>
                      <a:r>
                        <a:rPr lang="en-US" sz="1600" kern="100" dirty="0" err="1">
                          <a:effectLst/>
                        </a:rPr>
                        <a:t>ms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Yes</a:t>
                      </a:r>
                      <a:endParaRPr lang="zh-CN" sz="1600" kern="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[5]</a:t>
                      </a:r>
                      <a:endParaRPr lang="zh-CN" sz="1600" kern="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256 any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Virtex-2 Pro</a:t>
                      </a:r>
                      <a:endParaRPr lang="zh-CN" sz="1600" kern="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15755 Slices (256 MULTs)</a:t>
                      </a:r>
                      <a:endParaRPr lang="zh-CN" sz="1600" kern="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39.5 MHz</a:t>
                      </a:r>
                      <a:endParaRPr lang="zh-CN" sz="1600" kern="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3.84 </a:t>
                      </a:r>
                      <a:r>
                        <a:rPr lang="en-US" sz="1600" kern="100" dirty="0" err="1">
                          <a:effectLst/>
                        </a:rPr>
                        <a:t>ms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No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[3]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256 NIST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Virtex-4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1715 Slices (32 DSPs)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487 MHz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0.49 </a:t>
                      </a:r>
                      <a:r>
                        <a:rPr lang="en-US" sz="1600" kern="100" dirty="0" err="1">
                          <a:effectLst/>
                        </a:rPr>
                        <a:t>ms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No</a:t>
                      </a:r>
                      <a:endParaRPr lang="zh-CN" sz="1600" kern="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[6]</a:t>
                      </a:r>
                      <a:endParaRPr lang="zh-CN" sz="1600" kern="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192 NIST</a:t>
                      </a:r>
                      <a:endParaRPr lang="zh-CN" sz="1600" kern="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</a:rPr>
                        <a:t>Virtex</a:t>
                      </a:r>
                      <a:r>
                        <a:rPr lang="en-US" sz="1600" kern="100" dirty="0">
                          <a:effectLst/>
                        </a:rPr>
                        <a:t>-E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5708 Slices</a:t>
                      </a:r>
                      <a:endParaRPr lang="zh-CN" sz="1600" kern="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40 MHz</a:t>
                      </a:r>
                      <a:endParaRPr lang="zh-CN" sz="1600" kern="1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3 </a:t>
                      </a:r>
                      <a:r>
                        <a:rPr lang="en-US" sz="1600" kern="100" dirty="0" err="1">
                          <a:effectLst/>
                        </a:rPr>
                        <a:t>ms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No</a:t>
                      </a:r>
                      <a:endParaRPr lang="zh-CN" sz="1600" kern="1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2592925" y="5786935"/>
            <a:ext cx="93353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[5] McIvor</a:t>
            </a:r>
            <a:r>
              <a:rPr lang="en-US" altLang="zh-CN" sz="1400" dirty="0"/>
              <a:t>, C.J</a:t>
            </a:r>
            <a:r>
              <a:rPr lang="en-US" altLang="zh-CN" sz="1400" dirty="0" smtClean="0"/>
              <a:t>., et al.: </a:t>
            </a:r>
            <a:r>
              <a:rPr lang="en-US" altLang="zh-CN" sz="1400" dirty="0"/>
              <a:t>Hardware elliptic curve </a:t>
            </a:r>
            <a:r>
              <a:rPr lang="en-US" altLang="zh-CN" sz="1400" dirty="0" smtClean="0"/>
              <a:t>cryptographic processor </a:t>
            </a:r>
            <a:r>
              <a:rPr lang="en-US" altLang="zh-CN" sz="1400" dirty="0"/>
              <a:t>over GF(p). </a:t>
            </a:r>
            <a:r>
              <a:rPr lang="en-US" altLang="zh-CN" sz="1400" dirty="0" smtClean="0"/>
              <a:t>IEEE </a:t>
            </a:r>
            <a:r>
              <a:rPr lang="en-US" altLang="zh-CN" sz="1400" dirty="0" err="1" smtClean="0"/>
              <a:t>Transactionson</a:t>
            </a:r>
            <a:r>
              <a:rPr lang="en-US" altLang="zh-CN" sz="1400" dirty="0" smtClean="0"/>
              <a:t> on </a:t>
            </a:r>
            <a:r>
              <a:rPr lang="en-US" altLang="zh-CN" sz="1400" dirty="0"/>
              <a:t>Circuits and Systems</a:t>
            </a:r>
            <a:r>
              <a:rPr lang="en-US" altLang="zh-CN" sz="1400" dirty="0" smtClean="0"/>
              <a:t>(2006)</a:t>
            </a:r>
          </a:p>
          <a:p>
            <a:r>
              <a:rPr lang="en-US" altLang="zh-CN" sz="1400" dirty="0" smtClean="0"/>
              <a:t>[6] Orlando</a:t>
            </a:r>
            <a:r>
              <a:rPr lang="en-US" altLang="zh-CN" sz="1400" dirty="0"/>
              <a:t>, G., </a:t>
            </a:r>
            <a:r>
              <a:rPr lang="en-US" altLang="zh-CN" sz="1400" dirty="0" err="1"/>
              <a:t>Paar</a:t>
            </a:r>
            <a:r>
              <a:rPr lang="en-US" altLang="zh-CN" sz="1400" dirty="0"/>
              <a:t>, C.: A scalable GF(p) elliptic curve processor architecture for</a:t>
            </a:r>
          </a:p>
          <a:p>
            <a:r>
              <a:rPr lang="en-US" altLang="zh-CN" sz="1400" dirty="0"/>
              <a:t>programmable hardware. </a:t>
            </a:r>
            <a:r>
              <a:rPr lang="en-US" altLang="zh-CN" sz="1400" dirty="0" smtClean="0"/>
              <a:t>CHES 2001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7101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chemeClr val="bg1">
                    <a:lumMod val="8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Introduction</a:t>
            </a:r>
          </a:p>
          <a:p>
            <a:r>
              <a:rPr lang="en-US" altLang="zh-CN" sz="2800" dirty="0" smtClean="0">
                <a:solidFill>
                  <a:schemeClr val="bg1">
                    <a:lumMod val="8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Processing Method</a:t>
            </a:r>
          </a:p>
          <a:p>
            <a:r>
              <a:rPr lang="en-US" altLang="zh-CN" sz="2800" dirty="0" smtClean="0">
                <a:solidFill>
                  <a:schemeClr val="bg1">
                    <a:lumMod val="8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Proposed Architecture</a:t>
            </a:r>
          </a:p>
          <a:p>
            <a:r>
              <a:rPr lang="en-US" altLang="zh-CN" sz="2800" dirty="0" smtClean="0">
                <a:solidFill>
                  <a:schemeClr val="bg1">
                    <a:lumMod val="8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Implementation and Comparison</a:t>
            </a:r>
          </a:p>
          <a:p>
            <a:r>
              <a:rPr lang="en-US" altLang="zh-CN" sz="2800" dirty="0" smtClean="0">
                <a:solidFill>
                  <a:srgbClr val="C00000"/>
                </a:solidFill>
              </a:rPr>
              <a:t>Conclusion </a:t>
            </a:r>
            <a:r>
              <a:rPr lang="en-US" altLang="zh-CN" sz="2800" dirty="0">
                <a:solidFill>
                  <a:srgbClr val="C00000"/>
                </a:solidFill>
              </a:rPr>
              <a:t>and Future Work</a:t>
            </a:r>
            <a:endParaRPr lang="zh-CN" altLang="en-US" sz="2800" dirty="0">
              <a:solidFill>
                <a:srgbClr val="C000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4381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 and Future 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Pipelined Montgomery based scheme is a better choice than the classic Montgomery based and RNS based ones </a:t>
            </a:r>
            <a:r>
              <a:rPr lang="en-US" altLang="zh-CN" sz="2400" dirty="0"/>
              <a:t>for ECC implementations</a:t>
            </a:r>
            <a:endParaRPr lang="en-US" altLang="zh-CN" sz="2400" dirty="0" smtClean="0"/>
          </a:p>
          <a:p>
            <a:pPr lvl="1"/>
            <a:r>
              <a:rPr lang="en-US" altLang="zh-CN" sz="2000" dirty="0" smtClean="0"/>
              <a:t>speed</a:t>
            </a:r>
          </a:p>
          <a:p>
            <a:pPr lvl="1"/>
            <a:r>
              <a:rPr lang="en-US" altLang="zh-CN" sz="2000" dirty="0" smtClean="0"/>
              <a:t>consumed resources</a:t>
            </a:r>
          </a:p>
          <a:p>
            <a:r>
              <a:rPr lang="en-US" altLang="zh-CN" sz="2400" dirty="0" smtClean="0"/>
              <a:t>In future work, transferring the architecture to ASICs</a:t>
            </a:r>
          </a:p>
          <a:p>
            <a:pPr lvl="1"/>
            <a:r>
              <a:rPr lang="en-US" altLang="zh-CN" sz="2000" dirty="0"/>
              <a:t>replacing the multiplier cores, </a:t>
            </a:r>
            <a:r>
              <a:rPr lang="en-US" altLang="zh-CN" sz="2000" dirty="0" smtClean="0"/>
              <a:t>i.e. DSP </a:t>
            </a:r>
            <a:r>
              <a:rPr lang="en-US" altLang="zh-CN" sz="2000" dirty="0"/>
              <a:t>blocks with excellent pipelined multiplier IP cores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80884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173300" y="2450099"/>
            <a:ext cx="636263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Thank you</a:t>
            </a:r>
            <a:r>
              <a:rPr lang="en-US" altLang="zh-CN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!</a:t>
            </a:r>
            <a:endParaRPr lang="zh-CN" alt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1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rgbClr val="C0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Introduction</a:t>
            </a:r>
          </a:p>
          <a:p>
            <a:r>
              <a:rPr lang="en-US" altLang="zh-CN" sz="2800" dirty="0" smtClean="0">
                <a:solidFill>
                  <a:schemeClr val="bg1">
                    <a:lumMod val="8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Processing Method</a:t>
            </a:r>
          </a:p>
          <a:p>
            <a:r>
              <a:rPr lang="en-US" altLang="zh-CN" sz="2800" dirty="0" smtClean="0">
                <a:solidFill>
                  <a:schemeClr val="bg1">
                    <a:lumMod val="8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Proposed Architecture</a:t>
            </a:r>
          </a:p>
          <a:p>
            <a:r>
              <a:rPr lang="en-US" altLang="zh-CN" sz="2800" dirty="0" smtClean="0">
                <a:solidFill>
                  <a:schemeClr val="bg1">
                    <a:lumMod val="8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Implementation and Comparison</a:t>
            </a:r>
          </a:p>
          <a:p>
            <a:r>
              <a:rPr lang="en-US" altLang="zh-CN" sz="2800" dirty="0" smtClean="0">
                <a:solidFill>
                  <a:schemeClr val="bg1">
                    <a:lumMod val="85000"/>
                  </a:schemeClr>
                </a:solidFill>
              </a:rPr>
              <a:t>Conclusion </a:t>
            </a:r>
            <a:r>
              <a:rPr lang="en-US" altLang="zh-CN" sz="2800" dirty="0">
                <a:solidFill>
                  <a:schemeClr val="bg1">
                    <a:lumMod val="85000"/>
                  </a:schemeClr>
                </a:solidFill>
              </a:rPr>
              <a:t>and Future Work</a:t>
            </a:r>
            <a:endParaRPr lang="zh-CN" altLang="en-US" sz="2800" dirty="0">
              <a:solidFill>
                <a:schemeClr val="bg1">
                  <a:lumMod val="8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46543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dirty="0" smtClean="0"/>
              <a:t>People </a:t>
            </a:r>
            <a:r>
              <a:rPr lang="en-US" altLang="zh-CN" sz="3200" dirty="0"/>
              <a:t>like to use ECC because...</a:t>
            </a:r>
          </a:p>
          <a:p>
            <a:r>
              <a:rPr lang="en-US" altLang="zh-CN" sz="3200" dirty="0"/>
              <a:t>Smaller Key sizes</a:t>
            </a:r>
          </a:p>
          <a:p>
            <a:r>
              <a:rPr lang="en-US" altLang="zh-CN" sz="3200" dirty="0"/>
              <a:t>Faster implementation</a:t>
            </a:r>
          </a:p>
          <a:p>
            <a:r>
              <a:rPr lang="en-US" altLang="zh-CN" sz="3200" dirty="0"/>
              <a:t>Less storage and power consumption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60828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dirty="0"/>
              <a:t>Our goal</a:t>
            </a:r>
            <a:r>
              <a:rPr lang="en-US" altLang="zh-CN" sz="3200" dirty="0" smtClean="0"/>
              <a:t>...</a:t>
            </a:r>
          </a:p>
          <a:p>
            <a:r>
              <a:rPr lang="en-US" altLang="zh-CN" sz="3200" dirty="0"/>
              <a:t>Getting the fastest ECC hardware implementation for </a:t>
            </a:r>
            <a:r>
              <a:rPr lang="en-US" altLang="zh-CN" sz="3200" dirty="0" smtClean="0"/>
              <a:t>generic curves </a:t>
            </a:r>
            <a:r>
              <a:rPr lang="en-US" altLang="zh-CN" sz="3200" dirty="0"/>
              <a:t>over GF(p)</a:t>
            </a:r>
          </a:p>
          <a:p>
            <a:r>
              <a:rPr lang="en-US" altLang="zh-CN" sz="3200" dirty="0"/>
              <a:t>Applicable to FPGAs and ASICs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5339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Hierarchy of </a:t>
            </a:r>
            <a:r>
              <a:rPr lang="en-US" altLang="zh-CN" dirty="0" smtClean="0"/>
              <a:t>Operations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1509" y="1697666"/>
            <a:ext cx="3784948" cy="3778250"/>
          </a:xfrm>
          <a:prstGeom prst="rect">
            <a:avLst/>
          </a:prstGeom>
        </p:spPr>
      </p:pic>
      <p:cxnSp>
        <p:nvCxnSpPr>
          <p:cNvPr id="6" name="直接箭头连接符 5"/>
          <p:cNvCxnSpPr/>
          <p:nvPr/>
        </p:nvCxnSpPr>
        <p:spPr>
          <a:xfrm>
            <a:off x="5603358" y="5103628"/>
            <a:ext cx="1201479" cy="10632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6921796" y="4829585"/>
            <a:ext cx="4582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Montgomery multiplication, </a:t>
            </a:r>
            <a:endParaRPr lang="en-US" altLang="zh-CN" dirty="0" smtClean="0"/>
          </a:p>
          <a:p>
            <a:r>
              <a:rPr lang="en-US" altLang="zh-CN" dirty="0" smtClean="0"/>
              <a:t>Fast reduction</a:t>
            </a:r>
            <a:r>
              <a:rPr lang="en-US" altLang="zh-CN" dirty="0"/>
              <a:t>...</a:t>
            </a:r>
            <a:endParaRPr lang="zh-CN" altLang="en-US" dirty="0"/>
          </a:p>
        </p:txBody>
      </p:sp>
      <p:cxnSp>
        <p:nvCxnSpPr>
          <p:cNvPr id="8" name="直接箭头连接符 7"/>
          <p:cNvCxnSpPr/>
          <p:nvPr/>
        </p:nvCxnSpPr>
        <p:spPr>
          <a:xfrm>
            <a:off x="5603357" y="4295553"/>
            <a:ext cx="1201479" cy="10632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6921796" y="3983019"/>
            <a:ext cx="4582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Affine </a:t>
            </a:r>
            <a:r>
              <a:rPr lang="en-US" altLang="zh-CN" dirty="0"/>
              <a:t>coordinates, </a:t>
            </a:r>
            <a:endParaRPr lang="en-US" altLang="zh-CN" dirty="0" smtClean="0"/>
          </a:p>
          <a:p>
            <a:r>
              <a:rPr lang="en-US" altLang="zh-CN" dirty="0" smtClean="0"/>
              <a:t>Projective </a:t>
            </a:r>
            <a:r>
              <a:rPr lang="en-US" altLang="zh-CN" dirty="0" err="1" smtClean="0"/>
              <a:t>Jacobian</a:t>
            </a:r>
            <a:r>
              <a:rPr lang="en-US" altLang="zh-CN" dirty="0" smtClean="0"/>
              <a:t> coordinates</a:t>
            </a:r>
            <a:r>
              <a:rPr lang="en-US" altLang="zh-CN" dirty="0"/>
              <a:t>...</a:t>
            </a:r>
            <a:endParaRPr lang="zh-CN" altLang="en-US" dirty="0"/>
          </a:p>
        </p:txBody>
      </p:sp>
      <p:cxnSp>
        <p:nvCxnSpPr>
          <p:cNvPr id="10" name="直接箭头连接符 9"/>
          <p:cNvCxnSpPr/>
          <p:nvPr/>
        </p:nvCxnSpPr>
        <p:spPr>
          <a:xfrm>
            <a:off x="5603357" y="3487478"/>
            <a:ext cx="1201479" cy="10632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6921796" y="3136453"/>
            <a:ext cx="4582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Double&amp;Add</a:t>
            </a:r>
            <a:r>
              <a:rPr lang="en-US" altLang="zh-CN" dirty="0"/>
              <a:t>, Window, NAF,</a:t>
            </a:r>
          </a:p>
          <a:p>
            <a:r>
              <a:rPr lang="en-US" altLang="zh-CN" dirty="0"/>
              <a:t>Montgomery ladder...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1887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166684" cy="1280890"/>
          </a:xfrm>
        </p:spPr>
        <p:txBody>
          <a:bodyPr/>
          <a:lstStyle/>
          <a:p>
            <a:r>
              <a:rPr lang="en-US" altLang="zh-CN" dirty="0"/>
              <a:t>Previous </a:t>
            </a:r>
            <a:r>
              <a:rPr lang="en-US" altLang="zh-CN" dirty="0" smtClean="0"/>
              <a:t>Works </a:t>
            </a:r>
            <a:r>
              <a:rPr lang="en-US" altLang="zh-CN" dirty="0"/>
              <a:t>for ECC </a:t>
            </a:r>
            <a:r>
              <a:rPr lang="en-US" altLang="zh-CN" dirty="0" smtClean="0"/>
              <a:t>Implementations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57851" y="1350335"/>
            <a:ext cx="6001898" cy="4560886"/>
          </a:xfrm>
        </p:spPr>
        <p:txBody>
          <a:bodyPr>
            <a:noAutofit/>
          </a:bodyPr>
          <a:lstStyle/>
          <a:p>
            <a:r>
              <a:rPr lang="en-US" altLang="zh-CN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For generic curves</a:t>
            </a:r>
          </a:p>
          <a:p>
            <a:pPr lvl="1"/>
            <a:r>
              <a:rPr lang="en-US" altLang="zh-CN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Guillermin</a:t>
            </a:r>
            <a:r>
              <a:rPr lang="en-US" altLang="zh-CN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[1]</a:t>
            </a:r>
          </a:p>
          <a:p>
            <a:pPr lvl="2"/>
            <a:r>
              <a:rPr lang="en-US" altLang="zh-CN" sz="1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based </a:t>
            </a:r>
            <a:r>
              <a:rPr lang="en-US" altLang="zh-CN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on RNS (Residue Number System</a:t>
            </a:r>
            <a:r>
              <a:rPr lang="en-US" altLang="zh-CN" sz="1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</a:p>
          <a:p>
            <a:pPr lvl="2"/>
            <a:r>
              <a:rPr lang="en-US" altLang="zh-CN" sz="1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fastest </a:t>
            </a:r>
            <a:r>
              <a:rPr lang="en-US" altLang="zh-CN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one(0.68 </a:t>
            </a:r>
            <a:r>
              <a:rPr lang="en-US" altLang="zh-CN" sz="16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ms</a:t>
            </a:r>
            <a:r>
              <a:rPr lang="en-US" altLang="zh-CN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for 256-bit PM on </a:t>
            </a:r>
            <a:r>
              <a:rPr lang="en-US" altLang="zh-CN" sz="16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Stratix</a:t>
            </a:r>
            <a:r>
              <a:rPr lang="en-US" altLang="zh-CN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II</a:t>
            </a:r>
            <a:r>
              <a:rPr lang="en-US" altLang="zh-CN" sz="1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 </a:t>
            </a:r>
          </a:p>
          <a:p>
            <a:pPr lvl="2"/>
            <a:r>
              <a:rPr lang="en-US" altLang="zh-CN" sz="1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Side channel analysis </a:t>
            </a:r>
            <a:r>
              <a:rPr lang="en-US" altLang="zh-CN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(SCA) </a:t>
            </a:r>
            <a:r>
              <a:rPr lang="en-US" altLang="zh-CN" sz="1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resistance</a:t>
            </a:r>
          </a:p>
          <a:p>
            <a:pPr lvl="2"/>
            <a:r>
              <a:rPr lang="en-US" altLang="zh-CN" sz="1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large </a:t>
            </a:r>
            <a:r>
              <a:rPr lang="en-US" altLang="zh-CN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area</a:t>
            </a:r>
          </a:p>
          <a:p>
            <a:r>
              <a:rPr lang="en-US" altLang="zh-CN" sz="1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For specific curves</a:t>
            </a:r>
            <a:endParaRPr lang="en-US" altLang="zh-CN" sz="16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1"/>
            <a:r>
              <a:rPr lang="en-US" altLang="zh-CN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r>
              <a:rPr lang="en-US" altLang="zh-CN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ü</a:t>
            </a:r>
            <a:r>
              <a:rPr lang="en-US" altLang="zh-CN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neysu</a:t>
            </a:r>
            <a:r>
              <a:rPr lang="en-US" altLang="zh-CN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altLang="zh-CN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et </a:t>
            </a:r>
            <a:r>
              <a:rPr lang="en-US" altLang="zh-CN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al. [3]</a:t>
            </a:r>
          </a:p>
          <a:p>
            <a:pPr lvl="2"/>
            <a:r>
              <a:rPr lang="en-US" altLang="zh-CN" sz="1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NIST primes</a:t>
            </a:r>
            <a:r>
              <a:rPr lang="en-US" altLang="zh-CN" sz="1600" dirty="0" smtClean="0">
                <a:ea typeface="Ebrima" panose="02000000000000000000" pitchFamily="2" charset="0"/>
              </a:rPr>
              <a:t>, fast reduction</a:t>
            </a:r>
            <a:endParaRPr lang="en-US" altLang="zh-CN" sz="1600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2"/>
            <a:r>
              <a:rPr lang="en-US" altLang="zh-CN" sz="1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faster than [1] (0.49 </a:t>
            </a:r>
            <a:r>
              <a:rPr lang="en-US" altLang="zh-CN" sz="16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ms</a:t>
            </a:r>
            <a:r>
              <a:rPr lang="en-US" altLang="zh-CN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for 256-bit </a:t>
            </a:r>
            <a:r>
              <a:rPr lang="en-US" altLang="zh-CN" sz="1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PM on </a:t>
            </a:r>
            <a:r>
              <a:rPr lang="en-US" altLang="zh-CN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Virtex-4</a:t>
            </a:r>
            <a:r>
              <a:rPr lang="en-US" altLang="zh-CN" sz="1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</a:p>
          <a:p>
            <a:pPr lvl="2"/>
            <a:r>
              <a:rPr lang="en-US" altLang="zh-CN" sz="1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limited </a:t>
            </a:r>
            <a:r>
              <a:rPr lang="en-US" altLang="zh-CN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 </a:t>
            </a:r>
            <a:r>
              <a:rPr lang="en-US" altLang="zh-CN" sz="1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FPGAs, restricted in NIST prime field</a:t>
            </a:r>
            <a:endParaRPr lang="en-US" altLang="zh-CN" sz="16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644809" y="3805975"/>
            <a:ext cx="44612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[1]</a:t>
            </a:r>
            <a:r>
              <a:rPr lang="en-US" altLang="zh-CN" sz="1200" dirty="0" err="1"/>
              <a:t>Guillermin</a:t>
            </a:r>
            <a:r>
              <a:rPr lang="en-US" altLang="zh-CN" sz="1200" dirty="0"/>
              <a:t>, N.: A high speed coprocessor for elliptic curve scalar multiplications over </a:t>
            </a:r>
            <a:r>
              <a:rPr lang="en-US" altLang="zh-CN" sz="1200" dirty="0" err="1"/>
              <a:t>Fp</a:t>
            </a:r>
            <a:r>
              <a:rPr lang="en-US" altLang="zh-CN" sz="1200" dirty="0"/>
              <a:t> . CHES </a:t>
            </a:r>
            <a:r>
              <a:rPr lang="en-US" altLang="zh-CN" sz="1200" dirty="0" smtClean="0"/>
              <a:t>2010</a:t>
            </a:r>
          </a:p>
          <a:p>
            <a:endParaRPr lang="en-US" altLang="zh-CN" sz="1200" dirty="0"/>
          </a:p>
          <a:p>
            <a:r>
              <a:rPr lang="en-US" altLang="zh-CN" sz="1200" dirty="0"/>
              <a:t>[2] </a:t>
            </a:r>
            <a:r>
              <a:rPr lang="en-US" altLang="zh-CN" sz="1200" dirty="0" err="1"/>
              <a:t>Mentens</a:t>
            </a:r>
            <a:r>
              <a:rPr lang="en-US" altLang="zh-CN" sz="1200" dirty="0"/>
              <a:t>, N.: Secure and </a:t>
            </a:r>
            <a:r>
              <a:rPr lang="en-US" altLang="zh-CN" sz="1200" dirty="0" err="1"/>
              <a:t>ecient</a:t>
            </a:r>
            <a:r>
              <a:rPr lang="en-US" altLang="zh-CN" sz="1200" dirty="0"/>
              <a:t> coprocessor design for cryptographic applications on FPGAs. </a:t>
            </a:r>
            <a:r>
              <a:rPr lang="en-US" altLang="zh-CN" sz="1200" dirty="0" smtClean="0"/>
              <a:t>PhD thesis</a:t>
            </a:r>
          </a:p>
          <a:p>
            <a:endParaRPr lang="en-US" altLang="zh-CN" sz="1200" dirty="0"/>
          </a:p>
          <a:p>
            <a:r>
              <a:rPr lang="en-US" altLang="zh-CN" sz="1200" dirty="0"/>
              <a:t>[3]</a:t>
            </a:r>
            <a:r>
              <a:rPr lang="en-US" altLang="zh-CN" sz="1200" dirty="0" err="1"/>
              <a:t>Güneysu</a:t>
            </a:r>
            <a:r>
              <a:rPr lang="en-US" altLang="zh-CN" sz="1200" dirty="0"/>
              <a:t>, et al.: Ultra high performance ECC over NIST primes on commercial FPGAs. CHES 2008</a:t>
            </a:r>
            <a:endParaRPr lang="zh-CN" altLang="en-US" sz="1200" dirty="0"/>
          </a:p>
          <a:p>
            <a:endParaRPr lang="zh-CN" altLang="en-US" sz="1200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7304566" y="1350335"/>
            <a:ext cx="4801467" cy="4412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CN" sz="1600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1"/>
            <a:r>
              <a:rPr lang="en-US" altLang="zh-CN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Mentens</a:t>
            </a:r>
            <a:r>
              <a:rPr lang="en-US" altLang="zh-CN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[2</a:t>
            </a:r>
            <a:r>
              <a:rPr lang="en-US" altLang="zh-CN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]</a:t>
            </a:r>
            <a:endParaRPr lang="en-US" altLang="zh-CN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2"/>
            <a:r>
              <a:rPr lang="en-US" altLang="zh-CN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based on traditional Montgomery </a:t>
            </a:r>
            <a:r>
              <a:rPr lang="en-US" altLang="zh-CN" sz="1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multiplications</a:t>
            </a:r>
          </a:p>
          <a:p>
            <a:pPr lvl="2"/>
            <a:r>
              <a:rPr lang="en-US" altLang="zh-CN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2.35 </a:t>
            </a:r>
            <a:r>
              <a:rPr lang="en-US" altLang="zh-CN" sz="16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ms</a:t>
            </a:r>
            <a:r>
              <a:rPr lang="en-US" altLang="zh-CN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for 256-bit PM on Virtex-2 Pro </a:t>
            </a:r>
            <a:endParaRPr lang="en-US" altLang="zh-CN" sz="1600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2"/>
            <a:r>
              <a:rPr lang="en-US" altLang="zh-CN" sz="1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SCA resistance </a:t>
            </a:r>
          </a:p>
          <a:p>
            <a:pPr lvl="2"/>
            <a:r>
              <a:rPr lang="en-US" altLang="zh-CN" sz="1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Low frequency</a:t>
            </a:r>
          </a:p>
        </p:txBody>
      </p:sp>
    </p:spTree>
    <p:extLst>
      <p:ext uri="{BB962C8B-B14F-4D97-AF65-F5344CB8AC3E}">
        <p14:creationId xmlns:p14="http://schemas.microsoft.com/office/powerpoint/2010/main" val="293635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/>
              <a:t>Previous work for Montgomery multiplication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/>
              <a:t>radix-2 based</a:t>
            </a:r>
          </a:p>
          <a:p>
            <a:r>
              <a:rPr lang="en-US" altLang="zh-CN" dirty="0"/>
              <a:t>high-radix based: </a:t>
            </a:r>
            <a:r>
              <a:rPr lang="en-US" altLang="zh-CN" dirty="0" smtClean="0"/>
              <a:t>significantly </a:t>
            </a:r>
            <a:r>
              <a:rPr lang="en-US" altLang="zh-CN" dirty="0"/>
              <a:t>reducing clock cycles, </a:t>
            </a:r>
            <a:r>
              <a:rPr lang="en-US" altLang="zh-CN" dirty="0" smtClean="0"/>
              <a:t>thus faster</a:t>
            </a:r>
            <a:endParaRPr lang="en-US" altLang="zh-CN" dirty="0"/>
          </a:p>
          <a:p>
            <a:pPr lvl="1"/>
            <a:r>
              <a:rPr lang="en-US" altLang="zh-CN" dirty="0"/>
              <a:t>in approximately 2n clock cycles, such as systolic </a:t>
            </a:r>
            <a:r>
              <a:rPr lang="en-US" altLang="zh-CN" dirty="0" smtClean="0"/>
              <a:t>array architectures</a:t>
            </a:r>
            <a:endParaRPr lang="en-US" altLang="zh-CN" dirty="0"/>
          </a:p>
          <a:p>
            <a:pPr lvl="1"/>
            <a:r>
              <a:rPr lang="en-US" altLang="zh-CN" dirty="0"/>
              <a:t>in approximately n clock cycles, but at a low </a:t>
            </a:r>
            <a:r>
              <a:rPr lang="en-US" altLang="zh-CN" dirty="0" smtClean="0"/>
              <a:t>frequency, such as [2]</a:t>
            </a:r>
          </a:p>
          <a:p>
            <a:pPr lvl="1"/>
            <a:endParaRPr lang="en-US" altLang="zh-CN" dirty="0"/>
          </a:p>
          <a:p>
            <a:r>
              <a:rPr lang="en-US" altLang="zh-CN" dirty="0" smtClean="0"/>
              <a:t>Our primary goal</a:t>
            </a:r>
          </a:p>
          <a:p>
            <a:pPr lvl="1"/>
            <a:r>
              <a:rPr lang="en-US" altLang="zh-CN" dirty="0" smtClean="0"/>
              <a:t>Designing a new Montgomery </a:t>
            </a:r>
            <a:r>
              <a:rPr lang="en-US" altLang="zh-CN" dirty="0"/>
              <a:t>multiplication architecture </a:t>
            </a:r>
            <a:r>
              <a:rPr lang="en-US" altLang="zh-CN" dirty="0" smtClean="0"/>
              <a:t>which </a:t>
            </a:r>
            <a:r>
              <a:rPr lang="en-US" altLang="zh-CN" dirty="0"/>
              <a:t>is able to simultaneously </a:t>
            </a:r>
            <a:r>
              <a:rPr lang="en-US" altLang="zh-CN" dirty="0" smtClean="0"/>
              <a:t>process one </a:t>
            </a:r>
            <a:r>
              <a:rPr lang="en-US" altLang="zh-CN" dirty="0"/>
              <a:t>Montgomery multiplication within approximately n clock cycles and </a:t>
            </a:r>
            <a:r>
              <a:rPr lang="en-US" altLang="zh-CN" dirty="0" smtClean="0"/>
              <a:t>improve the </a:t>
            </a:r>
            <a:r>
              <a:rPr lang="en-US" altLang="zh-CN" dirty="0"/>
              <a:t>working frequency to a high </a:t>
            </a:r>
            <a:r>
              <a:rPr lang="en-US" altLang="zh-CN" dirty="0" smtClean="0"/>
              <a:t>level</a:t>
            </a:r>
          </a:p>
          <a:p>
            <a:r>
              <a:rPr lang="en-US" altLang="zh-CN" dirty="0"/>
              <a:t>Key techniques</a:t>
            </a:r>
          </a:p>
          <a:p>
            <a:pPr lvl="1"/>
            <a:r>
              <a:rPr lang="en-US" altLang="zh-CN" dirty="0"/>
              <a:t>the parallel array architecture with one-way carry propagation can efficiently weaken the data dependency for calculating quotients, yielding that the quotients can be determined in a single clock cycle</a:t>
            </a:r>
          </a:p>
          <a:p>
            <a:pPr lvl="1"/>
            <a:r>
              <a:rPr lang="en-US" altLang="zh-CN" dirty="0"/>
              <a:t>a high working frequency can be achieved by employing quotient pipelining inside DSP blocks</a:t>
            </a:r>
            <a:endParaRPr lang="zh-CN" altLang="en-US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7963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chemeClr val="bg1">
                    <a:lumMod val="8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Introduction</a:t>
            </a:r>
          </a:p>
          <a:p>
            <a:r>
              <a:rPr lang="en-US" altLang="zh-CN" sz="2800" dirty="0" smtClean="0">
                <a:solidFill>
                  <a:srgbClr val="C0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Processing Method</a:t>
            </a:r>
          </a:p>
          <a:p>
            <a:r>
              <a:rPr lang="en-US" altLang="zh-CN" sz="2800" dirty="0" smtClean="0">
                <a:solidFill>
                  <a:schemeClr val="bg1">
                    <a:lumMod val="8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Proposed Architecture</a:t>
            </a:r>
          </a:p>
          <a:p>
            <a:r>
              <a:rPr lang="en-US" altLang="zh-CN" sz="2800" dirty="0" smtClean="0">
                <a:solidFill>
                  <a:schemeClr val="bg1">
                    <a:lumMod val="8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Implementation and Comparison</a:t>
            </a:r>
          </a:p>
          <a:p>
            <a:r>
              <a:rPr lang="en-US" altLang="zh-CN" sz="2800" dirty="0" smtClean="0">
                <a:solidFill>
                  <a:schemeClr val="bg1">
                    <a:lumMod val="85000"/>
                  </a:schemeClr>
                </a:solidFill>
              </a:rPr>
              <a:t>Conclusion </a:t>
            </a:r>
            <a:r>
              <a:rPr lang="en-US" altLang="zh-CN" sz="2800" dirty="0">
                <a:solidFill>
                  <a:schemeClr val="bg1">
                    <a:lumMod val="85000"/>
                  </a:schemeClr>
                </a:solidFill>
              </a:rPr>
              <a:t>and Future Work</a:t>
            </a:r>
            <a:endParaRPr lang="zh-CN" altLang="en-US" sz="2800" dirty="0">
              <a:solidFill>
                <a:schemeClr val="bg1">
                  <a:lumMod val="8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04814794"/>
      </p:ext>
    </p:extLst>
  </p:cSld>
  <p:clrMapOvr>
    <a:masterClrMapping/>
  </p:clrMapOvr>
</p:sld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丝状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1070</Words>
  <Application>Microsoft Office PowerPoint</Application>
  <PresentationFormat>自定义</PresentationFormat>
  <Paragraphs>233</Paragraphs>
  <Slides>26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27" baseType="lpstr">
      <vt:lpstr>丝状</vt:lpstr>
      <vt:lpstr>A High-Speed Elliptic Curve Cryptographic Processor  for Generic Curves over GF(p)</vt:lpstr>
      <vt:lpstr>Outline</vt:lpstr>
      <vt:lpstr>Outline</vt:lpstr>
      <vt:lpstr>Motivation</vt:lpstr>
      <vt:lpstr>Motivation</vt:lpstr>
      <vt:lpstr>Hierarchy of Operations</vt:lpstr>
      <vt:lpstr>Previous Works for ECC Implementations</vt:lpstr>
      <vt:lpstr>Previous work for Montgomery multiplication</vt:lpstr>
      <vt:lpstr>Outline</vt:lpstr>
      <vt:lpstr>Pipelined Montgomery Algorithm</vt:lpstr>
      <vt:lpstr>DSP Blocks</vt:lpstr>
      <vt:lpstr>Processing Method for Pipelined Implementation</vt:lpstr>
      <vt:lpstr>Outline</vt:lpstr>
      <vt:lpstr>Montgomery Multiplier</vt:lpstr>
      <vt:lpstr> </vt:lpstr>
      <vt:lpstr>PowerPoint 演示文稿</vt:lpstr>
      <vt:lpstr>ECC Processor Architecture</vt:lpstr>
      <vt:lpstr>Elliptic Curve Arithmetic</vt:lpstr>
      <vt:lpstr>SCA Resistance</vt:lpstr>
      <vt:lpstr>Outline</vt:lpstr>
      <vt:lpstr>Hardware Implementation</vt:lpstr>
      <vt:lpstr>Results After PAR</vt:lpstr>
      <vt:lpstr>Performance Comparison</vt:lpstr>
      <vt:lpstr>Outline</vt:lpstr>
      <vt:lpstr>Conclusion and Future Work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High-Speed Elliptic Curve Cryptographic Processor for Generic Curves over GF(p)</dc:title>
  <dc:creator>mayuan</dc:creator>
  <cp:lastModifiedBy>unknown</cp:lastModifiedBy>
  <cp:revision>28</cp:revision>
  <dcterms:created xsi:type="dcterms:W3CDTF">2013-08-02T05:57:36Z</dcterms:created>
  <dcterms:modified xsi:type="dcterms:W3CDTF">2013-08-09T07:14:32Z</dcterms:modified>
</cp:coreProperties>
</file>